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7" r:id="rId2"/>
    <p:sldId id="278" r:id="rId3"/>
    <p:sldId id="400" r:id="rId4"/>
    <p:sldId id="478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2" r:id="rId18"/>
    <p:sldId id="398" r:id="rId19"/>
    <p:sldId id="3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-0" id="{EB7FBF3C-1E8A-4CE7-AD04-D651F866FD19}">
          <p14:sldIdLst>
            <p14:sldId id="277"/>
          </p14:sldIdLst>
        </p14:section>
        <p14:section name="Section-1" id="{0574B59B-4B97-4F0C-8173-C864910140F8}">
          <p14:sldIdLst>
            <p14:sldId id="278"/>
            <p14:sldId id="400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2"/>
          </p14:sldIdLst>
        </p14:section>
        <p14:section name="Section-7" id="{1067FF60-CFCE-456C-A029-1FC1A5EAAEDE}">
          <p14:sldIdLst>
            <p14:sldId id="398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0000"/>
    <a:srgbClr val="5E6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96" y="178"/>
      </p:cViewPr>
      <p:guideLst>
        <p:guide orient="horz" pos="209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664059" y="0"/>
            <a:ext cx="461356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ntroducing Machine Learning for Spatial Data Analysi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33" y="0"/>
            <a:ext cx="77677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90614" y="491486"/>
            <a:ext cx="6259773" cy="2087941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Spatial Machine Learning </a:t>
            </a:r>
            <a:br>
              <a:rPr lang="en-US" altLang="ko-KR" b="1" dirty="0">
                <a:solidFill>
                  <a:schemeClr val="accent4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</a:br>
            <a:endParaRPr lang="en-US" dirty="0">
              <a:solidFill>
                <a:schemeClr val="accent4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05015" y="2014538"/>
            <a:ext cx="4663620" cy="1655762"/>
          </a:xfrm>
        </p:spPr>
        <p:txBody>
          <a:bodyPr/>
          <a:lstStyle/>
          <a:p>
            <a:r>
              <a:rPr lang="en-US" altLang="ko-KR" b="1" i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Introduction to Spatial Data and Machine Learning</a:t>
            </a:r>
            <a:endParaRPr lang="en-US" i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49148" y="3429000"/>
            <a:ext cx="465010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Dr. Giri Rajasekhar Gunnu</a:t>
            </a:r>
          </a:p>
          <a:p>
            <a:pPr algn="ctr"/>
            <a:r>
              <a:rPr lang="en-US" altLang="en-US" b="1" i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Professor of Practice, Andhra University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📧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  g.giri.iitm@gmail.com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🔗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LinkedIn: girigunnu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30832-89C6-9D0B-E1E1-5B742BFB6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C6E37-B1ED-3AD2-09F0-CEE0172B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9" y="56961"/>
            <a:ext cx="7620001" cy="1325563"/>
          </a:xfrm>
        </p:spPr>
        <p:txBody>
          <a:bodyPr/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Introduction to Machine Learning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B685E-1EC1-4881-8057-C2B5CA2F32CF}"/>
              </a:ext>
            </a:extLst>
          </p:cNvPr>
          <p:cNvSpPr txBox="1"/>
          <p:nvPr/>
        </p:nvSpPr>
        <p:spPr>
          <a:xfrm>
            <a:off x="975162" y="1382524"/>
            <a:ext cx="10241674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dirty="0">
                <a:effectLst/>
                <a:latin typeface="DejaVu Sans"/>
              </a:rPr>
              <a:t>What is Machine Learning?</a:t>
            </a: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A field of artificial intelligence (AI) that gives computers the ability to learn from data without being explicitly programmed.</a:t>
            </a: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Machine learning algorithms build a model based on sample "training data" to make predictions or decisions.</a:t>
            </a:r>
          </a:p>
          <a:p>
            <a:pPr algn="l">
              <a:spcAft>
                <a:spcPts val="225"/>
              </a:spcAft>
            </a:pPr>
            <a:endParaRPr lang="en-US" sz="2400" b="0" i="0" dirty="0">
              <a:effectLst/>
              <a:latin typeface="DejaVu Sans"/>
            </a:endParaRPr>
          </a:p>
          <a:p>
            <a:pPr algn="l">
              <a:spcAft>
                <a:spcPts val="225"/>
              </a:spcAft>
            </a:pPr>
            <a:endParaRPr lang="en-US" sz="2400" b="0" i="0" dirty="0">
              <a:effectLst/>
              <a:latin typeface="DejaVu Sans"/>
            </a:endParaRPr>
          </a:p>
          <a:p>
            <a:pPr algn="l"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jaVu Sans"/>
              </a:rPr>
              <a:t>Our Focus:</a:t>
            </a:r>
            <a:r>
              <a:rPr lang="en-US" sz="2400" b="0" i="0" dirty="0">
                <a:effectLst/>
                <a:latin typeface="DejaVu Sans"/>
              </a:rPr>
              <a:t> Applying these algorithms to </a:t>
            </a:r>
            <a:r>
              <a:rPr lang="en-US" sz="2400" b="1" i="0" dirty="0">
                <a:effectLst/>
                <a:latin typeface="DejaVu Sans"/>
              </a:rPr>
              <a:t>spatial data</a:t>
            </a:r>
            <a:r>
              <a:rPr lang="en-US" sz="2400" b="0" i="0" dirty="0">
                <a:effectLst/>
                <a:latin typeface="DejaVu Sans"/>
              </a:rPr>
              <a:t> to uncover geographic patterns, predict location-based outcomes, and classify spatial features.</a:t>
            </a:r>
          </a:p>
        </p:txBody>
      </p:sp>
    </p:spTree>
    <p:extLst>
      <p:ext uri="{BB962C8B-B14F-4D97-AF65-F5344CB8AC3E}">
        <p14:creationId xmlns:p14="http://schemas.microsoft.com/office/powerpoint/2010/main" val="577680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252F-9A7E-9DF7-3A29-D5C457F6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9EF41-E9AB-1014-A64D-DA84E467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1" y="56961"/>
            <a:ext cx="4737539" cy="1325563"/>
          </a:xfrm>
        </p:spPr>
        <p:txBody>
          <a:bodyPr/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Supervised Learning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BFF7F-3E8F-1C83-9A0F-A89D4357FA97}"/>
              </a:ext>
            </a:extLst>
          </p:cNvPr>
          <p:cNvSpPr txBox="1"/>
          <p:nvPr/>
        </p:nvSpPr>
        <p:spPr>
          <a:xfrm>
            <a:off x="867103" y="1382524"/>
            <a:ext cx="536815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DejaVu Sans"/>
              </a:rPr>
              <a:t>The algorithm learns from a </a:t>
            </a:r>
            <a:r>
              <a:rPr lang="en-US" sz="2400" b="1" dirty="0">
                <a:latin typeface="DejaVu Sans"/>
              </a:rPr>
              <a:t>labeled dataset</a:t>
            </a:r>
            <a:r>
              <a:rPr lang="en-US" sz="2400" dirty="0">
                <a:latin typeface="DejaVu Sans"/>
              </a:rPr>
              <a:t>, where each data point is tagged with a correct answer.</a:t>
            </a:r>
          </a:p>
          <a:p>
            <a:r>
              <a:rPr lang="en-US" sz="2400" b="1" dirty="0">
                <a:latin typeface="DejaVu Sans"/>
              </a:rPr>
              <a:t>Goal:</a:t>
            </a:r>
            <a:r>
              <a:rPr lang="en-US" sz="2400" dirty="0">
                <a:latin typeface="DejaVu Sans"/>
              </a:rPr>
              <a:t> To learn a rule that can predict the answer for new, unseen data.</a:t>
            </a:r>
          </a:p>
          <a:p>
            <a:r>
              <a:rPr lang="en-US" sz="2400" b="1" dirty="0">
                <a:latin typeface="DejaVu Sans"/>
              </a:rPr>
              <a:t>Example:</a:t>
            </a:r>
            <a:r>
              <a:rPr lang="en-US" sz="2400" dirty="0">
                <a:latin typeface="DejaVu Sans"/>
              </a:rPr>
              <a:t> Using satellite images already labeled as "forest" or "city" to train a model that can classify new images.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4FAE5C8-4DA3-D8A3-930D-7199DF562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9310" r="1532" b="19255"/>
          <a:stretch>
            <a:fillRect/>
          </a:stretch>
        </p:blipFill>
        <p:spPr bwMode="auto">
          <a:xfrm>
            <a:off x="6096000" y="1293312"/>
            <a:ext cx="5793828" cy="427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3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DA60-1CDF-88C9-94FE-E406943D6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318AA9-8871-6BCD-F6CB-C25AD5B9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1" y="56961"/>
            <a:ext cx="5368159" cy="1325563"/>
          </a:xfrm>
        </p:spPr>
        <p:txBody>
          <a:bodyPr/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Unsupervised Learning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4DA0E-0D1A-D20C-293E-EEFD2B76BB0E}"/>
              </a:ext>
            </a:extLst>
          </p:cNvPr>
          <p:cNvSpPr txBox="1"/>
          <p:nvPr/>
        </p:nvSpPr>
        <p:spPr>
          <a:xfrm>
            <a:off x="867103" y="1382524"/>
            <a:ext cx="53681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DejaVu Sans"/>
              </a:rPr>
              <a:t>The algorithm works with an </a:t>
            </a:r>
            <a:r>
              <a:rPr lang="en-US" sz="2400" b="1" dirty="0">
                <a:latin typeface="DejaVu Sans"/>
              </a:rPr>
              <a:t>unlabeled dataset</a:t>
            </a:r>
            <a:r>
              <a:rPr lang="en-US" sz="2400" dirty="0">
                <a:latin typeface="DejaVu Sans"/>
              </a:rPr>
              <a:t>.</a:t>
            </a:r>
          </a:p>
          <a:p>
            <a:r>
              <a:rPr lang="en-US" sz="2400" b="1" dirty="0">
                <a:latin typeface="DejaVu Sans"/>
              </a:rPr>
              <a:t>Goal:</a:t>
            </a:r>
            <a:r>
              <a:rPr lang="en-US" sz="2400" dirty="0">
                <a:latin typeface="DejaVu Sans"/>
              </a:rPr>
              <a:t> To discover hidden patterns or natural groupings within the data.</a:t>
            </a:r>
          </a:p>
          <a:p>
            <a:r>
              <a:rPr lang="en-US" sz="2400" b="1" dirty="0">
                <a:latin typeface="DejaVu Sans"/>
              </a:rPr>
              <a:t>Example:</a:t>
            </a:r>
            <a:r>
              <a:rPr lang="en-US" sz="2400" dirty="0">
                <a:latin typeface="DejaVu Sans"/>
              </a:rPr>
              <a:t> Analyzing crime incident locations to automatically identify distinct crime "hotspots" without any prior grouping.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7CECA4C-B400-FEFA-0D19-A1B06FAC9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12529" r="2338" b="13447"/>
          <a:stretch>
            <a:fillRect/>
          </a:stretch>
        </p:blipFill>
        <p:spPr bwMode="auto">
          <a:xfrm>
            <a:off x="5923887" y="1103586"/>
            <a:ext cx="5818797" cy="44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518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07EF8-9798-3BA0-EA69-428B09FA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2339F69-0D14-69FB-7C3F-F58CFBC3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" y="-92811"/>
            <a:ext cx="8702567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Key Algorithms- Supervised Learning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F9A0B-ED66-6C89-8734-6AA2C7D0CEDB}"/>
              </a:ext>
            </a:extLst>
          </p:cNvPr>
          <p:cNvSpPr txBox="1"/>
          <p:nvPr/>
        </p:nvSpPr>
        <p:spPr>
          <a:xfrm>
            <a:off x="573471" y="1232752"/>
            <a:ext cx="609731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DejaVu Sans"/>
              </a:rPr>
              <a:t>Classification</a:t>
            </a:r>
            <a:endParaRPr lang="en-US" sz="2400" b="0" i="0" dirty="0">
              <a:effectLst/>
              <a:latin typeface="DejaVu Sans"/>
            </a:endParaRP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jaVu Sans"/>
              </a:rPr>
              <a:t>Goal:</a:t>
            </a:r>
            <a:r>
              <a:rPr lang="en-US" sz="2400" b="0" i="0" dirty="0">
                <a:effectLst/>
                <a:latin typeface="DejaVu Sans"/>
              </a:rPr>
              <a:t> Predicts a discrete category (e.g., 'forest', 'water', 'urban').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The model learns from data where the categories are already known.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jaVu Sans"/>
              </a:rPr>
              <a:t>Spatial Example:</a:t>
            </a:r>
            <a:r>
              <a:rPr lang="en-US" sz="2400" b="0" i="0" dirty="0">
                <a:effectLst/>
                <a:latin typeface="DejaVu Sans"/>
              </a:rPr>
              <a:t> Classifying land cover type for each pixel in a satellite image.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A2296C4-8BAA-EC0F-663A-2F1011F04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6" b="13448"/>
          <a:stretch>
            <a:fillRect/>
          </a:stretch>
        </p:blipFill>
        <p:spPr bwMode="auto">
          <a:xfrm>
            <a:off x="6726788" y="1232752"/>
            <a:ext cx="5098499" cy="41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2D3D0-009C-BF61-EAF2-9872976C6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8B0A722-BD96-FE2A-682D-29A3D4C7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" y="-92811"/>
            <a:ext cx="8702567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Key Algorithms- Supervised Learning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9347F-0BB2-B5B9-FFF3-B1E62DF9BFE5}"/>
              </a:ext>
            </a:extLst>
          </p:cNvPr>
          <p:cNvSpPr txBox="1"/>
          <p:nvPr/>
        </p:nvSpPr>
        <p:spPr>
          <a:xfrm>
            <a:off x="573471" y="1232752"/>
            <a:ext cx="609731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DejaVu Sans"/>
              </a:rPr>
              <a:t>Regression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Goal:</a:t>
            </a:r>
            <a:r>
              <a:rPr lang="en-US" sz="2400" dirty="0">
                <a:latin typeface="DejaVu Sans"/>
              </a:rPr>
              <a:t> Predicts a </a:t>
            </a:r>
            <a:r>
              <a:rPr lang="en-US" sz="2400" b="1" dirty="0">
                <a:latin typeface="DejaVu Sans"/>
              </a:rPr>
              <a:t>continuous numerical value</a:t>
            </a:r>
            <a:r>
              <a:rPr lang="en-US" sz="2400" dirty="0">
                <a:latin typeface="DejaVu Sans"/>
              </a:rPr>
              <a:t> (e.g., temperature, property value).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It helps understand the relationship between different spatial variables.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Spatial Example:</a:t>
            </a:r>
            <a:r>
              <a:rPr lang="en-US" sz="2400" dirty="0">
                <a:latin typeface="DejaVu Sans"/>
              </a:rPr>
              <a:t> Predicting the price of a house based on its location, size, and proximity to schools.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D12DDAF-000B-E67F-038F-3B57DFA39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5402" r="2567" b="12529"/>
          <a:stretch>
            <a:fillRect/>
          </a:stretch>
        </p:blipFill>
        <p:spPr bwMode="auto">
          <a:xfrm>
            <a:off x="6823421" y="1232752"/>
            <a:ext cx="4795108" cy="41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72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CEA93-0C82-2E29-6F7A-D43727D5E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C0F27CC1-C63C-CCF1-8150-6A0019E9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1" y="-92811"/>
            <a:ext cx="9009994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Key Algorithms- Unsupervised Learning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DFD9E-C337-1344-0693-1D4B32825A63}"/>
              </a:ext>
            </a:extLst>
          </p:cNvPr>
          <p:cNvSpPr txBox="1"/>
          <p:nvPr/>
        </p:nvSpPr>
        <p:spPr>
          <a:xfrm>
            <a:off x="470994" y="1232752"/>
            <a:ext cx="6260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DejaVu Sans"/>
              </a:rPr>
              <a:t>Clustering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Goal:</a:t>
            </a:r>
            <a:r>
              <a:rPr lang="en-US" sz="2400" dirty="0">
                <a:latin typeface="DejaVu Sans"/>
              </a:rPr>
              <a:t> To group similar data points together based on their properties.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It is used to discover patterns and structures in data without pre-defined labels.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Spatial Example:</a:t>
            </a:r>
            <a:r>
              <a:rPr lang="en-US" sz="2400" dirty="0">
                <a:latin typeface="DejaVu Sans"/>
              </a:rPr>
              <a:t> Identifying hotspots of disease outbreaks by grouping individual cases based on their geographic proximity.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2D6C69-B812-C7D7-E75E-D5764E61D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" t="12299" r="1763" b="12874"/>
          <a:stretch>
            <a:fillRect/>
          </a:stretch>
        </p:blipFill>
        <p:spPr bwMode="auto">
          <a:xfrm>
            <a:off x="6569242" y="1313935"/>
            <a:ext cx="5151764" cy="399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0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9BF34-F1C0-A58F-595B-46139CE20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63C7121-23F4-0727-4C7F-D5C2FB73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1" y="0"/>
            <a:ext cx="7346732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Evaluating Classification Models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2A0D1-EA36-CC06-F0D9-19BF647896D1}"/>
              </a:ext>
            </a:extLst>
          </p:cNvPr>
          <p:cNvSpPr txBox="1"/>
          <p:nvPr/>
        </p:nvSpPr>
        <p:spPr>
          <a:xfrm>
            <a:off x="470994" y="1232752"/>
            <a:ext cx="110535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DejaVu Sans"/>
              </a:rPr>
              <a:t>To measure how good our classification model is, we use a set of standard metrics. These metrics are calculated from a </a:t>
            </a:r>
            <a:r>
              <a:rPr lang="en-US" sz="2400" b="1" dirty="0">
                <a:latin typeface="DejaVu Sans"/>
              </a:rPr>
              <a:t>Confusion Matrix</a:t>
            </a:r>
            <a:r>
              <a:rPr lang="en-US" sz="2400" dirty="0">
                <a:latin typeface="DejaVu Sans"/>
              </a:rPr>
              <a:t>.</a:t>
            </a:r>
          </a:p>
          <a:p>
            <a:r>
              <a:rPr lang="en-US" sz="2400" b="1" dirty="0">
                <a:latin typeface="DejaVu Sans"/>
              </a:rPr>
              <a:t>Core Metrics: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Accuracy:</a:t>
            </a:r>
            <a:r>
              <a:rPr lang="en-US" sz="2400" dirty="0">
                <a:latin typeface="DejaVu Sans"/>
              </a:rPr>
              <a:t> What percentage of predictions were correct overall? (Good for balanced datasets).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Precision:</a:t>
            </a:r>
            <a:r>
              <a:rPr lang="en-US" sz="2400" dirty="0">
                <a:latin typeface="DejaVu Sans"/>
              </a:rPr>
              <a:t> Out of all the times the model predicted a certain class, how often was it right? (Measures correctness).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Recall:</a:t>
            </a:r>
            <a:r>
              <a:rPr lang="en-US" sz="2400" dirty="0">
                <a:latin typeface="DejaVu Sans"/>
              </a:rPr>
              <a:t> Of all the actual instances of a class, how many did the model find? (Measures completeness).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ejaVu Sans"/>
              </a:rPr>
              <a:t>F1 Score:</a:t>
            </a:r>
            <a:r>
              <a:rPr lang="en-US" sz="2400" dirty="0">
                <a:latin typeface="DejaVu Sans"/>
              </a:rPr>
              <a:t> A single score that balances Precision and Recall. Useful when class distribution is uneven.</a:t>
            </a:r>
          </a:p>
        </p:txBody>
      </p:sp>
    </p:spTree>
    <p:extLst>
      <p:ext uri="{BB962C8B-B14F-4D97-AF65-F5344CB8AC3E}">
        <p14:creationId xmlns:p14="http://schemas.microsoft.com/office/powerpoint/2010/main" val="60740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09235-BEB1-D6E7-C7EB-9CDFF47E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D2E31AA-7379-2C37-FE73-BF679627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05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615763"/>
            <a:ext cx="450659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5" dirty="0">
                <a:solidFill>
                  <a:schemeClr val="tx1"/>
                </a:solidFill>
              </a:rPr>
              <a:t>Myself</a:t>
            </a:r>
          </a:p>
        </p:txBody>
      </p:sp>
      <p:grpSp>
        <p:nvGrpSpPr>
          <p:cNvPr id="4" name="Group 3"/>
          <p:cNvGrpSpPr/>
          <p:nvPr>
            <p:custDataLst>
              <p:tags r:id="rId1"/>
            </p:custDataLst>
          </p:nvPr>
        </p:nvGrpSpPr>
        <p:grpSpPr>
          <a:xfrm>
            <a:off x="228600" y="1993900"/>
            <a:ext cx="10130155" cy="4302125"/>
            <a:chOff x="600" y="1679"/>
            <a:chExt cx="12914" cy="5295"/>
          </a:xfrm>
        </p:grpSpPr>
        <p:sp>
          <p:nvSpPr>
            <p:cNvPr id="9" name="object 9"/>
            <p:cNvSpPr txBox="1"/>
            <p:nvPr>
              <p:custDataLst>
                <p:tags r:id="rId2"/>
              </p:custDataLst>
            </p:nvPr>
          </p:nvSpPr>
          <p:spPr>
            <a:xfrm>
              <a:off x="7258" y="1679"/>
              <a:ext cx="6256" cy="5295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en-US" sz="2400" b="0" i="0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</a:rPr>
                <a:t>Dr. Giri Rajasekhar Gunnu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en-US" sz="2000" b="0" i="1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  <a:sym typeface="+mn-ea"/>
                </a:rPr>
                <a:t>AI, Digital Twin &amp; Industry Solutions Specialist | Industry 4.0 Specialist | </a:t>
              </a:r>
              <a:r>
                <a:rPr kumimoji="0" lang="en-US" altLang="en-US" sz="2000" b="0" i="1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</a:rPr>
                <a:t>Predictive Solutions Expert |  Marine and Offshore Consultant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en-US" sz="2400" b="1" i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Professor of Practice, Andhra University</a:t>
              </a:r>
            </a:p>
            <a:p>
              <a:pPr algn="l"/>
              <a:r>
                <a:rPr lang="zh-CN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📧</a:t>
              </a:r>
              <a:r>
                <a:rPr lang="en-US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  g.giri.iitm@gmail.com</a:t>
              </a:r>
            </a:p>
            <a:p>
              <a:pPr algn="l"/>
              <a:r>
                <a:rPr lang="zh-CN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🔗</a:t>
              </a:r>
              <a:r>
                <a:rPr lang="en-US" altLang="zh-CN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  </a:t>
              </a:r>
              <a:r>
                <a:rPr lang="en-US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LinkedIn: girigunnu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endParaRPr kumimoji="0" lang="en-US" altLang="en-US" sz="2400" b="0" i="0" u="none" strike="noStrike" kern="0" cap="none" spc="0" normalizeH="0" baseline="0" noProof="1">
                <a:solidFill>
                  <a:schemeClr val="tx1"/>
                </a:solidFill>
                <a:latin typeface="DejaVu Sans"/>
                <a:ea typeface="Arial" panose="020B0604020202020204" pitchFamily="34" charset="0"/>
                <a:cs typeface="DejaVu Sans"/>
              </a:endParaRPr>
            </a:p>
          </p:txBody>
        </p:sp>
        <p:pic>
          <p:nvPicPr>
            <p:cNvPr id="3" name="Picture 2" descr="Photo_Dr_Giri_(1)[1]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00" y="1679"/>
              <a:ext cx="5489" cy="5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/>
          <p:cNvSpPr txBox="1"/>
          <p:nvPr/>
        </p:nvSpPr>
        <p:spPr>
          <a:xfrm>
            <a:off x="5105400" y="1386205"/>
            <a:ext cx="1769110" cy="808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150" b="1" spc="-220" dirty="0">
                <a:solidFill>
                  <a:schemeClr val="tx1"/>
                </a:solidFill>
                <a:latin typeface="Roboto"/>
                <a:cs typeface="Roboto"/>
              </a:rPr>
              <a:t>Q&amp;A</a:t>
            </a:r>
          </a:p>
        </p:txBody>
      </p:sp>
      <p:sp>
        <p:nvSpPr>
          <p:cNvPr id="10" name="object 10"/>
          <p:cNvSpPr/>
          <p:nvPr/>
        </p:nvSpPr>
        <p:spPr>
          <a:xfrm>
            <a:off x="5304155" y="2298700"/>
            <a:ext cx="1181100" cy="1130300"/>
          </a:xfrm>
          <a:custGeom>
            <a:avLst/>
            <a:gdLst/>
            <a:ahLst/>
            <a:cxnLst/>
            <a:rect l="l" t="t" r="r" b="b"/>
            <a:pathLst>
              <a:path w="762000" h="760729">
                <a:moveTo>
                  <a:pt x="408910" y="760729"/>
                </a:moveTo>
                <a:lnTo>
                  <a:pt x="352860" y="760729"/>
                </a:lnTo>
                <a:lnTo>
                  <a:pt x="306555" y="754379"/>
                </a:lnTo>
                <a:lnTo>
                  <a:pt x="288309" y="749299"/>
                </a:lnTo>
                <a:lnTo>
                  <a:pt x="279270" y="748029"/>
                </a:lnTo>
                <a:lnTo>
                  <a:pt x="270286" y="744219"/>
                </a:lnTo>
                <a:lnTo>
                  <a:pt x="252530" y="739139"/>
                </a:lnTo>
                <a:lnTo>
                  <a:pt x="243767" y="735329"/>
                </a:lnTo>
                <a:lnTo>
                  <a:pt x="235082" y="732789"/>
                </a:lnTo>
                <a:lnTo>
                  <a:pt x="217986" y="725169"/>
                </a:lnTo>
                <a:lnTo>
                  <a:pt x="209585" y="720089"/>
                </a:lnTo>
                <a:lnTo>
                  <a:pt x="201283" y="716279"/>
                </a:lnTo>
                <a:lnTo>
                  <a:pt x="193088" y="711199"/>
                </a:lnTo>
                <a:lnTo>
                  <a:pt x="185012" y="707389"/>
                </a:lnTo>
                <a:lnTo>
                  <a:pt x="169213" y="697229"/>
                </a:lnTo>
                <a:lnTo>
                  <a:pt x="161499" y="692149"/>
                </a:lnTo>
                <a:lnTo>
                  <a:pt x="153923" y="685799"/>
                </a:lnTo>
                <a:lnTo>
                  <a:pt x="146484" y="680719"/>
                </a:lnTo>
                <a:lnTo>
                  <a:pt x="139181" y="674369"/>
                </a:lnTo>
                <a:lnTo>
                  <a:pt x="132024" y="669289"/>
                </a:lnTo>
                <a:lnTo>
                  <a:pt x="125021" y="662939"/>
                </a:lnTo>
                <a:lnTo>
                  <a:pt x="118172" y="656589"/>
                </a:lnTo>
                <a:lnTo>
                  <a:pt x="111477" y="650239"/>
                </a:lnTo>
                <a:lnTo>
                  <a:pt x="104945" y="642619"/>
                </a:lnTo>
                <a:lnTo>
                  <a:pt x="98582" y="636269"/>
                </a:lnTo>
                <a:lnTo>
                  <a:pt x="92390" y="628649"/>
                </a:lnTo>
                <a:lnTo>
                  <a:pt x="86368" y="622299"/>
                </a:lnTo>
                <a:lnTo>
                  <a:pt x="80523" y="614679"/>
                </a:lnTo>
                <a:lnTo>
                  <a:pt x="54090" y="576579"/>
                </a:lnTo>
                <a:lnTo>
                  <a:pt x="49383" y="567689"/>
                </a:lnTo>
                <a:lnTo>
                  <a:pt x="44873" y="560069"/>
                </a:lnTo>
                <a:lnTo>
                  <a:pt x="40565" y="551179"/>
                </a:lnTo>
                <a:lnTo>
                  <a:pt x="36465" y="543559"/>
                </a:lnTo>
                <a:lnTo>
                  <a:pt x="32572" y="534669"/>
                </a:lnTo>
                <a:lnTo>
                  <a:pt x="28887" y="525779"/>
                </a:lnTo>
                <a:lnTo>
                  <a:pt x="25413" y="516889"/>
                </a:lnTo>
                <a:lnTo>
                  <a:pt x="22156" y="507999"/>
                </a:lnTo>
                <a:lnTo>
                  <a:pt x="19115" y="500379"/>
                </a:lnTo>
                <a:lnTo>
                  <a:pt x="16291" y="490219"/>
                </a:lnTo>
                <a:lnTo>
                  <a:pt x="13685" y="481329"/>
                </a:lnTo>
                <a:lnTo>
                  <a:pt x="11303" y="472439"/>
                </a:lnTo>
                <a:lnTo>
                  <a:pt x="2750" y="426719"/>
                </a:lnTo>
                <a:lnTo>
                  <a:pt x="0" y="370839"/>
                </a:lnTo>
                <a:lnTo>
                  <a:pt x="196" y="365759"/>
                </a:lnTo>
                <a:lnTo>
                  <a:pt x="294" y="363219"/>
                </a:lnTo>
                <a:lnTo>
                  <a:pt x="343" y="361949"/>
                </a:lnTo>
                <a:lnTo>
                  <a:pt x="4008" y="323849"/>
                </a:lnTo>
                <a:lnTo>
                  <a:pt x="11303" y="288289"/>
                </a:lnTo>
                <a:lnTo>
                  <a:pt x="13685" y="278129"/>
                </a:lnTo>
                <a:lnTo>
                  <a:pt x="28887" y="234949"/>
                </a:lnTo>
                <a:lnTo>
                  <a:pt x="32572" y="226059"/>
                </a:lnTo>
                <a:lnTo>
                  <a:pt x="36465" y="217169"/>
                </a:lnTo>
                <a:lnTo>
                  <a:pt x="40565" y="209549"/>
                </a:lnTo>
                <a:lnTo>
                  <a:pt x="44873" y="200659"/>
                </a:lnTo>
                <a:lnTo>
                  <a:pt x="49383" y="193039"/>
                </a:lnTo>
                <a:lnTo>
                  <a:pt x="54090" y="184149"/>
                </a:lnTo>
                <a:lnTo>
                  <a:pt x="58994" y="176529"/>
                </a:lnTo>
                <a:lnTo>
                  <a:pt x="86368" y="138429"/>
                </a:lnTo>
                <a:lnTo>
                  <a:pt x="104945" y="118109"/>
                </a:lnTo>
                <a:lnTo>
                  <a:pt x="111477" y="110489"/>
                </a:lnTo>
                <a:lnTo>
                  <a:pt x="118172" y="104139"/>
                </a:lnTo>
                <a:lnTo>
                  <a:pt x="125021" y="97789"/>
                </a:lnTo>
                <a:lnTo>
                  <a:pt x="132024" y="91439"/>
                </a:lnTo>
                <a:lnTo>
                  <a:pt x="139181" y="86359"/>
                </a:lnTo>
                <a:lnTo>
                  <a:pt x="146484" y="80009"/>
                </a:lnTo>
                <a:lnTo>
                  <a:pt x="193088" y="48259"/>
                </a:lnTo>
                <a:lnTo>
                  <a:pt x="201283" y="44449"/>
                </a:lnTo>
                <a:lnTo>
                  <a:pt x="209585" y="39369"/>
                </a:lnTo>
                <a:lnTo>
                  <a:pt x="235082" y="27939"/>
                </a:lnTo>
                <a:lnTo>
                  <a:pt x="243767" y="25399"/>
                </a:lnTo>
                <a:lnTo>
                  <a:pt x="252530" y="21589"/>
                </a:lnTo>
                <a:lnTo>
                  <a:pt x="261369" y="19049"/>
                </a:lnTo>
                <a:lnTo>
                  <a:pt x="270286" y="15239"/>
                </a:lnTo>
                <a:lnTo>
                  <a:pt x="288309" y="10159"/>
                </a:lnTo>
                <a:lnTo>
                  <a:pt x="297404" y="8889"/>
                </a:lnTo>
                <a:lnTo>
                  <a:pt x="306555" y="6349"/>
                </a:lnTo>
                <a:lnTo>
                  <a:pt x="352860" y="0"/>
                </a:lnTo>
                <a:lnTo>
                  <a:pt x="408910" y="0"/>
                </a:lnTo>
                <a:lnTo>
                  <a:pt x="455214" y="6349"/>
                </a:lnTo>
                <a:lnTo>
                  <a:pt x="464365" y="8889"/>
                </a:lnTo>
                <a:lnTo>
                  <a:pt x="473460" y="10159"/>
                </a:lnTo>
                <a:lnTo>
                  <a:pt x="491483" y="15239"/>
                </a:lnTo>
                <a:lnTo>
                  <a:pt x="500400" y="19049"/>
                </a:lnTo>
                <a:lnTo>
                  <a:pt x="509240" y="21589"/>
                </a:lnTo>
                <a:lnTo>
                  <a:pt x="518002" y="25399"/>
                </a:lnTo>
                <a:lnTo>
                  <a:pt x="526687" y="27939"/>
                </a:lnTo>
                <a:lnTo>
                  <a:pt x="552184" y="39369"/>
                </a:lnTo>
                <a:lnTo>
                  <a:pt x="560487" y="44449"/>
                </a:lnTo>
                <a:lnTo>
                  <a:pt x="568682" y="48259"/>
                </a:lnTo>
                <a:lnTo>
                  <a:pt x="584717" y="58419"/>
                </a:lnTo>
                <a:lnTo>
                  <a:pt x="622589" y="86359"/>
                </a:lnTo>
                <a:lnTo>
                  <a:pt x="629746" y="91439"/>
                </a:lnTo>
                <a:lnTo>
                  <a:pt x="636749" y="97789"/>
                </a:lnTo>
                <a:lnTo>
                  <a:pt x="643598" y="104139"/>
                </a:lnTo>
                <a:lnTo>
                  <a:pt x="650292" y="110489"/>
                </a:lnTo>
                <a:lnTo>
                  <a:pt x="656825" y="118109"/>
                </a:lnTo>
                <a:lnTo>
                  <a:pt x="663187" y="124459"/>
                </a:lnTo>
                <a:lnTo>
                  <a:pt x="692383" y="161289"/>
                </a:lnTo>
                <a:lnTo>
                  <a:pt x="710369" y="189229"/>
                </a:lnTo>
                <a:lnTo>
                  <a:pt x="331176" y="189229"/>
                </a:lnTo>
                <a:lnTo>
                  <a:pt x="305671" y="194309"/>
                </a:lnTo>
                <a:lnTo>
                  <a:pt x="283068" y="204469"/>
                </a:lnTo>
                <a:lnTo>
                  <a:pt x="264873" y="222249"/>
                </a:lnTo>
                <a:lnTo>
                  <a:pt x="252628" y="245047"/>
                </a:lnTo>
                <a:lnTo>
                  <a:pt x="252758" y="245047"/>
                </a:lnTo>
                <a:lnTo>
                  <a:pt x="252148" y="247649"/>
                </a:lnTo>
                <a:lnTo>
                  <a:pt x="261776" y="285749"/>
                </a:lnTo>
                <a:lnTo>
                  <a:pt x="287858" y="294639"/>
                </a:lnTo>
                <a:lnTo>
                  <a:pt x="438977" y="294639"/>
                </a:lnTo>
                <a:lnTo>
                  <a:pt x="436100" y="299719"/>
                </a:lnTo>
                <a:lnTo>
                  <a:pt x="363174" y="341629"/>
                </a:lnTo>
                <a:lnTo>
                  <a:pt x="345166" y="372109"/>
                </a:lnTo>
                <a:lnTo>
                  <a:pt x="345166" y="392429"/>
                </a:lnTo>
                <a:lnTo>
                  <a:pt x="347964" y="406399"/>
                </a:lnTo>
                <a:lnTo>
                  <a:pt x="355603" y="417829"/>
                </a:lnTo>
                <a:lnTo>
                  <a:pt x="366953" y="425449"/>
                </a:lnTo>
                <a:lnTo>
                  <a:pt x="380885" y="427989"/>
                </a:lnTo>
                <a:lnTo>
                  <a:pt x="758840" y="427989"/>
                </a:lnTo>
                <a:lnTo>
                  <a:pt x="757761" y="435609"/>
                </a:lnTo>
                <a:lnTo>
                  <a:pt x="749786" y="474979"/>
                </a:lnTo>
                <a:lnTo>
                  <a:pt x="374569" y="474979"/>
                </a:lnTo>
                <a:lnTo>
                  <a:pt x="368494" y="476249"/>
                </a:lnTo>
                <a:lnTo>
                  <a:pt x="334468" y="510539"/>
                </a:lnTo>
                <a:lnTo>
                  <a:pt x="333260" y="516889"/>
                </a:lnTo>
                <a:lnTo>
                  <a:pt x="333260" y="529589"/>
                </a:lnTo>
                <a:lnTo>
                  <a:pt x="356825" y="565149"/>
                </a:lnTo>
                <a:lnTo>
                  <a:pt x="374569" y="570229"/>
                </a:lnTo>
                <a:lnTo>
                  <a:pt x="711042" y="570229"/>
                </a:lnTo>
                <a:lnTo>
                  <a:pt x="707680" y="576579"/>
                </a:lnTo>
                <a:lnTo>
                  <a:pt x="681247" y="614679"/>
                </a:lnTo>
                <a:lnTo>
                  <a:pt x="669380" y="628649"/>
                </a:lnTo>
                <a:lnTo>
                  <a:pt x="663187" y="636269"/>
                </a:lnTo>
                <a:lnTo>
                  <a:pt x="656825" y="642619"/>
                </a:lnTo>
                <a:lnTo>
                  <a:pt x="650292" y="650239"/>
                </a:lnTo>
                <a:lnTo>
                  <a:pt x="643598" y="656589"/>
                </a:lnTo>
                <a:lnTo>
                  <a:pt x="636749" y="662939"/>
                </a:lnTo>
                <a:lnTo>
                  <a:pt x="629746" y="669289"/>
                </a:lnTo>
                <a:lnTo>
                  <a:pt x="622589" y="674369"/>
                </a:lnTo>
                <a:lnTo>
                  <a:pt x="615286" y="680719"/>
                </a:lnTo>
                <a:lnTo>
                  <a:pt x="607846" y="685799"/>
                </a:lnTo>
                <a:lnTo>
                  <a:pt x="600270" y="692149"/>
                </a:lnTo>
                <a:lnTo>
                  <a:pt x="592557" y="697229"/>
                </a:lnTo>
                <a:lnTo>
                  <a:pt x="576758" y="707389"/>
                </a:lnTo>
                <a:lnTo>
                  <a:pt x="568682" y="711199"/>
                </a:lnTo>
                <a:lnTo>
                  <a:pt x="560487" y="716279"/>
                </a:lnTo>
                <a:lnTo>
                  <a:pt x="552184" y="720089"/>
                </a:lnTo>
                <a:lnTo>
                  <a:pt x="543783" y="725169"/>
                </a:lnTo>
                <a:lnTo>
                  <a:pt x="526687" y="732789"/>
                </a:lnTo>
                <a:lnTo>
                  <a:pt x="518002" y="735329"/>
                </a:lnTo>
                <a:lnTo>
                  <a:pt x="509240" y="739139"/>
                </a:lnTo>
                <a:lnTo>
                  <a:pt x="491483" y="744219"/>
                </a:lnTo>
                <a:lnTo>
                  <a:pt x="482500" y="748029"/>
                </a:lnTo>
                <a:lnTo>
                  <a:pt x="473460" y="749299"/>
                </a:lnTo>
                <a:lnTo>
                  <a:pt x="455214" y="754379"/>
                </a:lnTo>
                <a:lnTo>
                  <a:pt x="408910" y="760729"/>
                </a:lnTo>
                <a:close/>
              </a:path>
              <a:path w="762000" h="760729">
                <a:moveTo>
                  <a:pt x="758840" y="427989"/>
                </a:moveTo>
                <a:lnTo>
                  <a:pt x="380885" y="427989"/>
                </a:lnTo>
                <a:lnTo>
                  <a:pt x="394649" y="425449"/>
                </a:lnTo>
                <a:lnTo>
                  <a:pt x="405944" y="417829"/>
                </a:lnTo>
                <a:lnTo>
                  <a:pt x="413639" y="406399"/>
                </a:lnTo>
                <a:lnTo>
                  <a:pt x="416604" y="392429"/>
                </a:lnTo>
                <a:lnTo>
                  <a:pt x="464675" y="365759"/>
                </a:lnTo>
                <a:lnTo>
                  <a:pt x="484353" y="350519"/>
                </a:lnTo>
                <a:lnTo>
                  <a:pt x="499203" y="330199"/>
                </a:lnTo>
                <a:lnTo>
                  <a:pt x="508584" y="308609"/>
                </a:lnTo>
                <a:lnTo>
                  <a:pt x="511854" y="283209"/>
                </a:lnTo>
                <a:lnTo>
                  <a:pt x="504484" y="247649"/>
                </a:lnTo>
                <a:lnTo>
                  <a:pt x="484376" y="217169"/>
                </a:lnTo>
                <a:lnTo>
                  <a:pt x="454529" y="196849"/>
                </a:lnTo>
                <a:lnTo>
                  <a:pt x="417943" y="189229"/>
                </a:lnTo>
                <a:lnTo>
                  <a:pt x="710369" y="189229"/>
                </a:lnTo>
                <a:lnTo>
                  <a:pt x="712387" y="193039"/>
                </a:lnTo>
                <a:lnTo>
                  <a:pt x="716897" y="200659"/>
                </a:lnTo>
                <a:lnTo>
                  <a:pt x="721205" y="209549"/>
                </a:lnTo>
                <a:lnTo>
                  <a:pt x="725305" y="217169"/>
                </a:lnTo>
                <a:lnTo>
                  <a:pt x="729198" y="226059"/>
                </a:lnTo>
                <a:lnTo>
                  <a:pt x="732883" y="234949"/>
                </a:lnTo>
                <a:lnTo>
                  <a:pt x="736356" y="242569"/>
                </a:lnTo>
                <a:lnTo>
                  <a:pt x="750467" y="288289"/>
                </a:lnTo>
                <a:lnTo>
                  <a:pt x="752627" y="297179"/>
                </a:lnTo>
                <a:lnTo>
                  <a:pt x="760050" y="342899"/>
                </a:lnTo>
                <a:lnTo>
                  <a:pt x="760738" y="350519"/>
                </a:lnTo>
                <a:lnTo>
                  <a:pt x="760853" y="351789"/>
                </a:lnTo>
                <a:lnTo>
                  <a:pt x="761426" y="361949"/>
                </a:lnTo>
                <a:lnTo>
                  <a:pt x="761770" y="370839"/>
                </a:lnTo>
                <a:lnTo>
                  <a:pt x="761672" y="392429"/>
                </a:lnTo>
                <a:lnTo>
                  <a:pt x="759019" y="426719"/>
                </a:lnTo>
                <a:lnTo>
                  <a:pt x="758840" y="427989"/>
                </a:lnTo>
                <a:close/>
              </a:path>
              <a:path w="762000" h="760729">
                <a:moveTo>
                  <a:pt x="252758" y="245047"/>
                </a:moveTo>
                <a:lnTo>
                  <a:pt x="252628" y="245047"/>
                </a:lnTo>
                <a:lnTo>
                  <a:pt x="252859" y="244618"/>
                </a:lnTo>
                <a:lnTo>
                  <a:pt x="252758" y="245047"/>
                </a:lnTo>
                <a:close/>
              </a:path>
              <a:path w="762000" h="760729">
                <a:moveTo>
                  <a:pt x="438977" y="294639"/>
                </a:moveTo>
                <a:lnTo>
                  <a:pt x="287858" y="294639"/>
                </a:lnTo>
                <a:lnTo>
                  <a:pt x="301113" y="290829"/>
                </a:lnTo>
                <a:lnTo>
                  <a:pt x="312136" y="283209"/>
                </a:lnTo>
                <a:lnTo>
                  <a:pt x="319419" y="270509"/>
                </a:lnTo>
                <a:lnTo>
                  <a:pt x="320014" y="269239"/>
                </a:lnTo>
                <a:lnTo>
                  <a:pt x="321651" y="264159"/>
                </a:lnTo>
                <a:lnTo>
                  <a:pt x="326116" y="261619"/>
                </a:lnTo>
                <a:lnTo>
                  <a:pt x="417943" y="261619"/>
                </a:lnTo>
                <a:lnTo>
                  <a:pt x="426666" y="262889"/>
                </a:lnTo>
                <a:lnTo>
                  <a:pt x="433812" y="267969"/>
                </a:lnTo>
                <a:lnTo>
                  <a:pt x="438642" y="275589"/>
                </a:lnTo>
                <a:lnTo>
                  <a:pt x="440416" y="283209"/>
                </a:lnTo>
                <a:lnTo>
                  <a:pt x="440416" y="292099"/>
                </a:lnTo>
                <a:lnTo>
                  <a:pt x="438977" y="294639"/>
                </a:lnTo>
                <a:close/>
              </a:path>
              <a:path w="762000" h="760729">
                <a:moveTo>
                  <a:pt x="711042" y="570229"/>
                </a:moveTo>
                <a:lnTo>
                  <a:pt x="387200" y="570229"/>
                </a:lnTo>
                <a:lnTo>
                  <a:pt x="393275" y="568959"/>
                </a:lnTo>
                <a:lnTo>
                  <a:pt x="404945" y="565149"/>
                </a:lnTo>
                <a:lnTo>
                  <a:pt x="428510" y="529589"/>
                </a:lnTo>
                <a:lnTo>
                  <a:pt x="428510" y="516889"/>
                </a:lnTo>
                <a:lnTo>
                  <a:pt x="404945" y="481329"/>
                </a:lnTo>
                <a:lnTo>
                  <a:pt x="387200" y="474979"/>
                </a:lnTo>
                <a:lnTo>
                  <a:pt x="749786" y="474979"/>
                </a:lnTo>
                <a:lnTo>
                  <a:pt x="748084" y="481329"/>
                </a:lnTo>
                <a:lnTo>
                  <a:pt x="745479" y="490219"/>
                </a:lnTo>
                <a:lnTo>
                  <a:pt x="742654" y="500379"/>
                </a:lnTo>
                <a:lnTo>
                  <a:pt x="739613" y="507999"/>
                </a:lnTo>
                <a:lnTo>
                  <a:pt x="736356" y="516889"/>
                </a:lnTo>
                <a:lnTo>
                  <a:pt x="732883" y="525779"/>
                </a:lnTo>
                <a:lnTo>
                  <a:pt x="729198" y="534669"/>
                </a:lnTo>
                <a:lnTo>
                  <a:pt x="725305" y="543559"/>
                </a:lnTo>
                <a:lnTo>
                  <a:pt x="721205" y="551179"/>
                </a:lnTo>
                <a:lnTo>
                  <a:pt x="716897" y="560069"/>
                </a:lnTo>
                <a:lnTo>
                  <a:pt x="712387" y="567689"/>
                </a:lnTo>
                <a:lnTo>
                  <a:pt x="711042" y="570229"/>
                </a:lnTo>
                <a:close/>
              </a:path>
            </a:pathLst>
          </a:custGeom>
          <a:solidFill>
            <a:srgbClr val="4D87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26332" y="3654044"/>
            <a:ext cx="6739255" cy="127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55" dirty="0">
                <a:solidFill>
                  <a:schemeClr val="tx1"/>
                </a:solidFill>
                <a:latin typeface="Roboto"/>
                <a:cs typeface="Roboto"/>
              </a:rPr>
              <a:t>W</a:t>
            </a:r>
            <a:r>
              <a:rPr sz="2400" spc="-155" dirty="0">
                <a:solidFill>
                  <a:schemeClr val="tx1"/>
                </a:solidFill>
                <a:latin typeface="Roboto"/>
                <a:cs typeface="Roboto"/>
              </a:rPr>
              <a:t>elcome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35" dirty="0">
                <a:solidFill>
                  <a:schemeClr val="tx1"/>
                </a:solidFill>
                <a:latin typeface="Roboto"/>
                <a:cs typeface="Roboto"/>
              </a:rPr>
              <a:t>your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35" dirty="0">
                <a:solidFill>
                  <a:schemeClr val="tx1"/>
                </a:solidFill>
                <a:latin typeface="Roboto"/>
                <a:cs typeface="Roboto"/>
              </a:rPr>
              <a:t>questions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50" dirty="0">
                <a:solidFill>
                  <a:schemeClr val="tx1"/>
                </a:solidFill>
                <a:latin typeface="Roboto"/>
                <a:cs typeface="Roboto"/>
              </a:rPr>
              <a:t>and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25" dirty="0">
                <a:solidFill>
                  <a:schemeClr val="tx1"/>
                </a:solidFill>
                <a:latin typeface="Roboto"/>
                <a:cs typeface="Roboto"/>
              </a:rPr>
              <a:t>insights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50" dirty="0">
                <a:solidFill>
                  <a:schemeClr val="tx1"/>
                </a:solidFill>
                <a:latin typeface="Roboto"/>
                <a:cs typeface="Roboto"/>
              </a:rPr>
              <a:t>from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Roboto"/>
                <a:cs typeface="Roboto"/>
              </a:rPr>
              <a:t>all</a:t>
            </a:r>
            <a:r>
              <a:rPr sz="2400" spc="-30" dirty="0">
                <a:solidFill>
                  <a:schemeClr val="tx1"/>
                </a:solidFill>
                <a:latin typeface="Roboto"/>
                <a:cs typeface="Roboto"/>
              </a:rPr>
              <a:t> ranks</a:t>
            </a:r>
            <a:endParaRPr sz="2400">
              <a:solidFill>
                <a:schemeClr val="tx1"/>
              </a:solidFill>
              <a:latin typeface="Roboto"/>
              <a:cs typeface="Roboto"/>
            </a:endParaRPr>
          </a:p>
          <a:p>
            <a:pPr marL="137160" marR="129540" algn="ctr">
              <a:lnSpc>
                <a:spcPct val="114000"/>
              </a:lnSpc>
              <a:spcBef>
                <a:spcPts val="2335"/>
              </a:spcBef>
            </a:pP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Your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feedback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helps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us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improve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5" dirty="0">
                <a:solidFill>
                  <a:schemeClr val="tx1"/>
                </a:solidFill>
                <a:latin typeface="Roboto"/>
                <a:cs typeface="Roboto"/>
              </a:rPr>
              <a:t>our</a:t>
            </a:r>
            <a:r>
              <a:rPr sz="1700" spc="-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105" dirty="0">
                <a:solidFill>
                  <a:schemeClr val="tx1"/>
                </a:solidFill>
                <a:latin typeface="Roboto"/>
                <a:cs typeface="Roboto"/>
              </a:rPr>
              <a:t>CBPM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implementation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5" dirty="0">
                <a:solidFill>
                  <a:schemeClr val="tx1"/>
                </a:solidFill>
                <a:latin typeface="Roboto"/>
                <a:cs typeface="Roboto"/>
              </a:rPr>
              <a:t>and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ensures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25" dirty="0">
                <a:solidFill>
                  <a:schemeClr val="tx1"/>
                </a:solidFill>
                <a:latin typeface="Roboto"/>
                <a:cs typeface="Roboto"/>
              </a:rPr>
              <a:t>it </a:t>
            </a: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meets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the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0" dirty="0">
                <a:solidFill>
                  <a:schemeClr val="tx1"/>
                </a:solidFill>
                <a:latin typeface="Roboto"/>
                <a:cs typeface="Roboto"/>
              </a:rPr>
              <a:t>real-</a:t>
            </a:r>
            <a:r>
              <a:rPr sz="1700" spc="-85" dirty="0">
                <a:solidFill>
                  <a:schemeClr val="tx1"/>
                </a:solidFill>
                <a:latin typeface="Roboto"/>
                <a:cs typeface="Roboto"/>
              </a:rPr>
              <a:t>world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needs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of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5" dirty="0">
                <a:solidFill>
                  <a:schemeClr val="tx1"/>
                </a:solidFill>
                <a:latin typeface="Roboto"/>
                <a:cs typeface="Roboto"/>
              </a:rPr>
              <a:t>our</a:t>
            </a:r>
            <a:r>
              <a:rPr sz="1700" spc="-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fleet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22250" y="870585"/>
            <a:ext cx="320040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sx="101000" sy="101000" algn="l" rotWithShape="0">
                    <a:prstClr val="black">
                      <a:alpha val="10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r>
              <a:rPr lang="en-US" sz="4000" dirty="0">
                <a:solidFill>
                  <a:schemeClr val="tx1"/>
                </a:solidFill>
              </a:rPr>
              <a:t>(Sources and Formats of Data)</a:t>
            </a:r>
          </a:p>
          <a:p>
            <a:pPr lvl="1"/>
            <a:r>
              <a:rPr lang="en-US" sz="4800" dirty="0">
                <a:solidFill>
                  <a:schemeClr val="tx1"/>
                </a:solidFill>
              </a:rPr>
              <a:t>Foundations of Spatial Data</a:t>
            </a:r>
            <a:endParaRPr 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</a:t>
            </a:r>
            <a:r>
              <a:rPr lang="en-IN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ources</a:t>
            </a:r>
            <a:r>
              <a:rPr lang="en-IN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of Spatial Data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79BC7-0491-1CB5-F168-1EE6DCBFCF6F}"/>
              </a:ext>
            </a:extLst>
          </p:cNvPr>
          <p:cNvSpPr txBox="1"/>
          <p:nvPr/>
        </p:nvSpPr>
        <p:spPr>
          <a:xfrm>
            <a:off x="573142" y="1404014"/>
            <a:ext cx="11045716" cy="194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Inter"/>
              </a:rPr>
              <a:t>Remote Sensing</a:t>
            </a:r>
            <a:endParaRPr lang="en-US" sz="2400" b="0" i="0" dirty="0">
              <a:effectLst/>
              <a:latin typeface="Inter"/>
            </a:endParaRPr>
          </a:p>
          <a:p>
            <a:pPr marL="742950" lvl="1" indent="-285750" algn="l">
              <a:lnSpc>
                <a:spcPts val="2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Acquiring information about an object or phenomenon without making physical contact.</a:t>
            </a:r>
          </a:p>
          <a:p>
            <a:pPr marL="742950" lvl="1" indent="-285750" algn="l">
              <a:lnSpc>
                <a:spcPts val="2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Primarily carried out by </a:t>
            </a:r>
            <a:r>
              <a:rPr lang="en-US" sz="2400" b="1" i="0" dirty="0">
                <a:effectLst/>
                <a:latin typeface="Inter"/>
              </a:rPr>
              <a:t>satellites and aircraft sensors</a:t>
            </a:r>
            <a:r>
              <a:rPr lang="en-US" sz="2400" b="0" i="0" dirty="0">
                <a:effectLst/>
                <a:latin typeface="Inter"/>
              </a:rPr>
              <a:t> that measure emitted and reflected electromagnetic radiation.</a:t>
            </a:r>
          </a:p>
          <a:p>
            <a:pPr marL="742950" lvl="1" indent="-285750" algn="l">
              <a:lnSpc>
                <a:spcPts val="2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Excellent for covering massive areas and for continuous monitoring.</a:t>
            </a:r>
            <a:endParaRPr lang="en-IN" sz="2400" b="0" i="0" dirty="0">
              <a:effectLst/>
              <a:latin typeface="Inter"/>
            </a:endParaRP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000" dirty="0"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2C1E0-5231-ADFB-B190-9B83BF218456}"/>
              </a:ext>
            </a:extLst>
          </p:cNvPr>
          <p:cNvSpPr txBox="1"/>
          <p:nvPr/>
        </p:nvSpPr>
        <p:spPr>
          <a:xfrm>
            <a:off x="573141" y="3397100"/>
            <a:ext cx="11045716" cy="1116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Inter"/>
              </a:rPr>
              <a:t>Global Positioning System (GPS)</a:t>
            </a:r>
            <a:endParaRPr lang="en-US" sz="2400" b="0" i="0" dirty="0">
              <a:effectLst/>
              <a:latin typeface="Inter"/>
            </a:endParaRPr>
          </a:p>
          <a:p>
            <a:pPr marL="742950" lvl="1" indent="-285750" algn="l">
              <a:lnSpc>
                <a:spcPts val="18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A satellite-based navigation system providing location and time information.</a:t>
            </a:r>
          </a:p>
          <a:p>
            <a:pPr marL="742950" lvl="1" indent="-285750" algn="l">
              <a:lnSpc>
                <a:spcPts val="18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Used to collect precise coordinates (points) in the field.</a:t>
            </a:r>
          </a:p>
          <a:p>
            <a:pPr marL="742950" lvl="1" indent="-285750" algn="l">
              <a:lnSpc>
                <a:spcPts val="18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Essential for ground-truthing data collected by remote sensing.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F8EBC-D550-2F4A-4256-7CE66CEE76C0}"/>
              </a:ext>
            </a:extLst>
          </p:cNvPr>
          <p:cNvSpPr txBox="1"/>
          <p:nvPr/>
        </p:nvSpPr>
        <p:spPr>
          <a:xfrm>
            <a:off x="573142" y="4908740"/>
            <a:ext cx="11045715" cy="1090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Inter"/>
              </a:rPr>
              <a:t>Geographic Information Systems (GIS)</a:t>
            </a:r>
            <a:endParaRPr lang="en-US" sz="2400" b="0" i="0" dirty="0">
              <a:effectLst/>
              <a:latin typeface="Inter"/>
            </a:endParaRPr>
          </a:p>
          <a:p>
            <a:pPr marL="742950" lvl="1" indent="-285750" algn="l">
              <a:lnSpc>
                <a:spcPts val="18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While GIS is a system for managing and analyzing spatial data, it is also a source of new data created through analysis (e.g., buffering, overlay analysis).</a:t>
            </a:r>
          </a:p>
          <a:p>
            <a:pPr marL="742950" lvl="1" indent="-285750" algn="l">
              <a:lnSpc>
                <a:spcPts val="18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/>
              </a:rPr>
              <a:t>Often contains existing vector and raster data layers from various sources.</a:t>
            </a:r>
          </a:p>
        </p:txBody>
      </p:sp>
    </p:spTree>
    <p:extLst>
      <p:ext uri="{BB962C8B-B14F-4D97-AF65-F5344CB8AC3E}">
        <p14:creationId xmlns:p14="http://schemas.microsoft.com/office/powerpoint/2010/main" val="235610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B71AE-FA40-D51E-EC19-A509D024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29419B-39D5-5935-90E7-93F0DEA9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</a:t>
            </a:r>
            <a:r>
              <a:rPr lang="en-IN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ources</a:t>
            </a:r>
            <a:r>
              <a:rPr lang="en-IN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of Spatial Data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16AE1-4E0A-4A24-169C-7B1336A478DF}"/>
              </a:ext>
            </a:extLst>
          </p:cNvPr>
          <p:cNvSpPr txBox="1"/>
          <p:nvPr/>
        </p:nvSpPr>
        <p:spPr>
          <a:xfrm>
            <a:off x="573141" y="1404014"/>
            <a:ext cx="581977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DejaVu Sans"/>
              </a:rPr>
              <a:t>Remote Sensing</a:t>
            </a:r>
            <a:endParaRPr lang="en-US" sz="2400" b="0" i="0" dirty="0">
              <a:effectLst/>
              <a:latin typeface="DejaVu Sans"/>
            </a:endParaRP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Acquiring information about an object or phenomenon without making physical contact.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Primarily carried out by </a:t>
            </a:r>
            <a:r>
              <a:rPr lang="en-US" sz="2400" b="1" i="0" dirty="0">
                <a:effectLst/>
                <a:latin typeface="DejaVu Sans"/>
              </a:rPr>
              <a:t>satellites and aircraft sensors</a:t>
            </a:r>
            <a:r>
              <a:rPr lang="en-US" sz="2400" b="0" i="0" dirty="0">
                <a:effectLst/>
                <a:latin typeface="DejaVu Sans"/>
              </a:rPr>
              <a:t> that measure emitted and reflected electromagnetic radiation.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Excellent for covering massive areas and for continuous monitoring.</a:t>
            </a:r>
            <a:endParaRPr lang="en-IN" sz="2400" b="0" i="0" dirty="0">
              <a:effectLst/>
              <a:latin typeface="DejaVu Sans"/>
            </a:endParaRP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000" dirty="0">
              <a:latin typeface="DejaVu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1B36A7-ABC6-7236-C3B4-31EA269C4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5" r="26705" b="15517"/>
          <a:stretch>
            <a:fillRect/>
          </a:stretch>
        </p:blipFill>
        <p:spPr bwMode="auto">
          <a:xfrm>
            <a:off x="7202215" y="479670"/>
            <a:ext cx="4109544" cy="456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2A11B9-C7C9-DA37-FAD8-EA8C02639089}"/>
              </a:ext>
            </a:extLst>
          </p:cNvPr>
          <p:cNvSpPr txBox="1"/>
          <p:nvPr/>
        </p:nvSpPr>
        <p:spPr>
          <a:xfrm>
            <a:off x="7202215" y="5320414"/>
            <a:ext cx="4355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example of what a remote sensing satellite might look like in orbit, capturing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8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194B0-6D08-DC5B-A94C-392319C8D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038259-48E3-C8F6-1AEA-C125EB9F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</a:t>
            </a:r>
            <a:r>
              <a:rPr lang="en-IN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ources</a:t>
            </a:r>
            <a:r>
              <a:rPr lang="en-IN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of Spatial Data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146F-AAA6-6BEC-2806-A6B6E23E0AC7}"/>
              </a:ext>
            </a:extLst>
          </p:cNvPr>
          <p:cNvSpPr txBox="1"/>
          <p:nvPr/>
        </p:nvSpPr>
        <p:spPr>
          <a:xfrm>
            <a:off x="502197" y="1631362"/>
            <a:ext cx="5740948" cy="397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DejaVu Sans"/>
              </a:rPr>
              <a:t>Global Positioning System (GPS)</a:t>
            </a:r>
            <a:endParaRPr lang="en-US" sz="2400" b="0" i="0" dirty="0">
              <a:effectLst/>
              <a:latin typeface="DejaVu Sans"/>
            </a:endParaRP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A satellite-based navigation system providing location and time information.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Used to collect precise coordinates (points) in the field.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Essential for ground-truthing data collected by remote sensing.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76C02-AD68-AC44-5C7D-9B55F171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34" y="833601"/>
            <a:ext cx="3659728" cy="3830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199B1-33F1-D7C0-5DCA-1A43ACBA7CAE}"/>
              </a:ext>
            </a:extLst>
          </p:cNvPr>
          <p:cNvSpPr txBox="1"/>
          <p:nvPr/>
        </p:nvSpPr>
        <p:spPr>
          <a:xfrm>
            <a:off x="7305347" y="4836651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someone using a GPS for ground-truthing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87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078AF-A605-1FEB-E52D-CDCED384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616190-9829-7B92-7BF1-65644479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</a:t>
            </a:r>
            <a:r>
              <a:rPr lang="en-IN" b="1" dirty="0" err="1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ources</a:t>
            </a:r>
            <a:r>
              <a:rPr lang="en-IN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of Spatial Data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2DF58-099C-5B06-E45E-410E905362E8}"/>
              </a:ext>
            </a:extLst>
          </p:cNvPr>
          <p:cNvSpPr txBox="1"/>
          <p:nvPr/>
        </p:nvSpPr>
        <p:spPr>
          <a:xfrm>
            <a:off x="420414" y="1532296"/>
            <a:ext cx="5404946" cy="3952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00"/>
              </a:lnSpc>
              <a:spcAft>
                <a:spcPts val="225"/>
              </a:spcAft>
            </a:pPr>
            <a:r>
              <a:rPr lang="en-US" sz="2400" b="1" i="0" dirty="0">
                <a:effectLst/>
                <a:latin typeface="DejaVu Sans"/>
              </a:rPr>
              <a:t>Geographic Information Systems (GIS)</a:t>
            </a:r>
            <a:endParaRPr lang="en-US" sz="2400" b="0" i="0" dirty="0">
              <a:effectLst/>
              <a:latin typeface="DejaVu Sans"/>
            </a:endParaRP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While GIS is a system for managing and analyzing spatial data, it is also a source of new data created through analysis (e.g., buffering, overlay analysis).</a:t>
            </a:r>
          </a:p>
          <a:p>
            <a:pPr marL="742950" lvl="1" indent="-285750" algn="l">
              <a:lnSpc>
                <a:spcPts val="27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DejaVu Sans"/>
              </a:rPr>
              <a:t>Often contains existing vector and raster data layers from various sources.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F37620-2277-6551-0429-9F2043BA2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" b="8046"/>
          <a:stretch>
            <a:fillRect/>
          </a:stretch>
        </p:blipFill>
        <p:spPr bwMode="auto">
          <a:xfrm>
            <a:off x="6505903" y="882910"/>
            <a:ext cx="5174020" cy="46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0EA51-9DF3-ED85-6B02-4E5930574563}"/>
              </a:ext>
            </a:extLst>
          </p:cNvPr>
          <p:cNvSpPr txBox="1"/>
          <p:nvPr/>
        </p:nvSpPr>
        <p:spPr>
          <a:xfrm>
            <a:off x="6505902" y="5514506"/>
            <a:ext cx="5416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detailed map with various overlaid data layers, similar to what you'd see in a GIS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965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70E5-BD04-2FF9-B91E-39C870B8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42A01-B762-2476-315F-70BBEA3C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Common Spatial Data Formats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CC0E-2B0C-58E2-76AD-D536853506DD}"/>
              </a:ext>
            </a:extLst>
          </p:cNvPr>
          <p:cNvSpPr txBox="1"/>
          <p:nvPr/>
        </p:nvSpPr>
        <p:spPr>
          <a:xfrm>
            <a:off x="420414" y="1532296"/>
            <a:ext cx="499504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DejaVu Sans"/>
              </a:rPr>
              <a:t>Shapefile (.</a:t>
            </a:r>
            <a:r>
              <a:rPr lang="en-US" sz="2400" b="1" dirty="0" err="1">
                <a:latin typeface="DejaVu Sans"/>
              </a:rPr>
              <a:t>shp</a:t>
            </a:r>
            <a:r>
              <a:rPr lang="en-US" sz="2400" b="1" dirty="0">
                <a:latin typeface="DejaVu Sans"/>
              </a:rPr>
              <a:t>)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A popular vector data format developed by Esri.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Stores non-topological geometry and attribute information for spatial features.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A "shapefile" is actually a collection of multiple files (.</a:t>
            </a:r>
            <a:r>
              <a:rPr lang="en-US" sz="2400" dirty="0" err="1">
                <a:latin typeface="DejaVu Sans"/>
              </a:rPr>
              <a:t>shp</a:t>
            </a:r>
            <a:r>
              <a:rPr lang="en-US" sz="2400" dirty="0">
                <a:latin typeface="DejaVu Sans"/>
              </a:rPr>
              <a:t>, .</a:t>
            </a:r>
            <a:r>
              <a:rPr lang="en-US" sz="2400" dirty="0" err="1">
                <a:latin typeface="DejaVu Sans"/>
              </a:rPr>
              <a:t>shx</a:t>
            </a:r>
            <a:r>
              <a:rPr lang="en-US" sz="2400" dirty="0">
                <a:latin typeface="DejaVu Sans"/>
              </a:rPr>
              <a:t>, .</a:t>
            </a:r>
            <a:r>
              <a:rPr lang="en-US" sz="2400" dirty="0" err="1">
                <a:latin typeface="DejaVu Sans"/>
              </a:rPr>
              <a:t>dbf</a:t>
            </a:r>
            <a:r>
              <a:rPr lang="en-US" sz="2400" dirty="0">
                <a:latin typeface="DejaVu Sans"/>
              </a:rPr>
              <a:t> are mandatory).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A36632-DDA8-C87C-B5CB-1C1B4A11E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t="17701" r="12352" b="17471"/>
          <a:stretch>
            <a:fillRect/>
          </a:stretch>
        </p:blipFill>
        <p:spPr bwMode="auto">
          <a:xfrm>
            <a:off x="8939047" y="289012"/>
            <a:ext cx="3011215" cy="248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C4FDCFE-7342-BC18-C1D6-98EA958C5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t="16258" r="13014" b="10369"/>
          <a:stretch>
            <a:fillRect/>
          </a:stretch>
        </p:blipFill>
        <p:spPr bwMode="auto">
          <a:xfrm>
            <a:off x="5825358" y="2506717"/>
            <a:ext cx="3815254" cy="374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C14EE-9248-58E1-FB15-5FAF7AD605DD}"/>
              </a:ext>
            </a:extLst>
          </p:cNvPr>
          <p:cNvSpPr txBox="1"/>
          <p:nvPr/>
        </p:nvSpPr>
        <p:spPr>
          <a:xfrm>
            <a:off x="9814690" y="2857858"/>
            <a:ext cx="196149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concept of a shapefile, showing a digital representation of spatial data layers (like points, lines, and polygons) that would be stored within such a format, along with the idea of its multiple component files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148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A7DCD-DD30-FD45-E11B-F04B4AF36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288A6B-1BD7-34B2-C212-F7359C63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Common Spatial Data Formats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2F302-3B0D-2D7F-D0D9-83A68BCA2119}"/>
              </a:ext>
            </a:extLst>
          </p:cNvPr>
          <p:cNvSpPr txBox="1"/>
          <p:nvPr/>
        </p:nvSpPr>
        <p:spPr>
          <a:xfrm>
            <a:off x="530772" y="1351508"/>
            <a:ext cx="52078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DejaVu Sans"/>
              </a:rPr>
              <a:t>GeoJSON</a:t>
            </a:r>
            <a:r>
              <a:rPr lang="en-US" sz="2400" b="1" dirty="0">
                <a:latin typeface="DejaVu Sans"/>
              </a:rPr>
              <a:t> (.</a:t>
            </a:r>
            <a:r>
              <a:rPr lang="en-US" sz="2400" b="1" dirty="0" err="1">
                <a:latin typeface="DejaVu Sans"/>
              </a:rPr>
              <a:t>geojson</a:t>
            </a:r>
            <a:r>
              <a:rPr lang="en-US" sz="2400" b="1" dirty="0">
                <a:latin typeface="DejaVu Sans"/>
              </a:rPr>
              <a:t>)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An open-standard format for encoding geographic data structures using JSON (JavaScript Object Notation).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Lightweight and easily readable by both humans and machines, making it ideal for web-based mapping applications.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9A9619-509D-CA7C-67E5-329EFB362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84"/>
          <a:stretch>
            <a:fillRect/>
          </a:stretch>
        </p:blipFill>
        <p:spPr bwMode="auto">
          <a:xfrm>
            <a:off x="6932150" y="1277006"/>
            <a:ext cx="4524126" cy="397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04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91208-20AE-85A1-9383-C6624FE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5FA953-F35B-5655-07FA-6A57D2D7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Common Spatial Data Formats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A8693-70C0-283B-190E-AE4257FDC045}"/>
              </a:ext>
            </a:extLst>
          </p:cNvPr>
          <p:cNvSpPr txBox="1"/>
          <p:nvPr/>
        </p:nvSpPr>
        <p:spPr>
          <a:xfrm>
            <a:off x="530772" y="1351508"/>
            <a:ext cx="52078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DejaVu Sans"/>
              </a:rPr>
              <a:t>KML (Keyhole Markup Language)</a:t>
            </a:r>
            <a:endParaRPr lang="en-US" sz="2400" dirty="0">
              <a:latin typeface="DejaVu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An XML-based file format for representing geographic data in an Earth browser such as Google Earth.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DejaVu Sans"/>
              </a:rPr>
              <a:t>Can contain points, lines, polygons, and imagery. A .</a:t>
            </a:r>
            <a:r>
              <a:rPr lang="en-US" sz="2400" dirty="0" err="1">
                <a:latin typeface="DejaVu Sans"/>
              </a:rPr>
              <a:t>kmz</a:t>
            </a:r>
            <a:r>
              <a:rPr lang="en-US" sz="2400" dirty="0">
                <a:latin typeface="DejaVu Sans"/>
              </a:rPr>
              <a:t> file is a zipped version of a KML file.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FC41F7-9EF3-2097-47D1-1D814024A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t="8966" r="4291" b="9310"/>
          <a:stretch>
            <a:fillRect/>
          </a:stretch>
        </p:blipFill>
        <p:spPr bwMode="auto">
          <a:xfrm>
            <a:off x="6676697" y="1389455"/>
            <a:ext cx="4566744" cy="40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89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1063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DejaVu Sans</vt:lpstr>
      <vt:lpstr>Inter</vt:lpstr>
      <vt:lpstr>Roboto</vt:lpstr>
      <vt:lpstr>Office Theme</vt:lpstr>
      <vt:lpstr>Spatial Machine Learning  </vt:lpstr>
      <vt:lpstr>PowerPoint Presentation</vt:lpstr>
      <vt:lpstr>Sources of Spatial Data</vt:lpstr>
      <vt:lpstr>Sources of Spatial Data</vt:lpstr>
      <vt:lpstr>Sources of Spatial Data</vt:lpstr>
      <vt:lpstr>Sources of Spatial Data</vt:lpstr>
      <vt:lpstr>Common Spatial Data Formats</vt:lpstr>
      <vt:lpstr>Common Spatial Data Formats</vt:lpstr>
      <vt:lpstr>Common Spatial Data Formats</vt:lpstr>
      <vt:lpstr>Introduction to Machine Learning</vt:lpstr>
      <vt:lpstr>Supervised Learning</vt:lpstr>
      <vt:lpstr>Unsupervised Learning</vt:lpstr>
      <vt:lpstr>Key Algorithms- Supervised Learning</vt:lpstr>
      <vt:lpstr>Key Algorithms- Supervised Learning</vt:lpstr>
      <vt:lpstr>Key Algorithms- Unsupervised Learning</vt:lpstr>
      <vt:lpstr>Evaluating Classification Models</vt:lpstr>
      <vt:lpstr>PowerPoint Presentation</vt:lpstr>
      <vt:lpstr>Myself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RUTTU</dc:creator>
  <cp:lastModifiedBy>sritej_automation@outlook.com</cp:lastModifiedBy>
  <cp:revision>279</cp:revision>
  <dcterms:created xsi:type="dcterms:W3CDTF">2025-07-23T00:59:00Z</dcterms:created>
  <dcterms:modified xsi:type="dcterms:W3CDTF">2025-10-08T02:32:58Z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A953D79357CD4D418F1D31D79D1A89C9_13</vt:lpwstr>
  </property>
  <property fmtid="{D5CDD505-2E9C-101B-9397-08002B2CF9AE}" pid="3" name="KSOProductBuildVer">
    <vt:lpwstr>1033-12.2.0.22530</vt:lpwstr>
  </property>
</Properties>
</file>